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50" r:id="rId1"/>
    <p:sldMasterId id="2147483649" r:id="rId2"/>
    <p:sldMasterId id="2147483651" r:id="rId3"/>
  </p:sldMasterIdLst>
  <p:notesMasterIdLst>
    <p:notesMasterId r:id="rId33"/>
  </p:notesMasterIdLst>
  <p:handoutMasterIdLst>
    <p:handoutMasterId r:id="rId34"/>
  </p:handoutMasterIdLst>
  <p:sldIdLst>
    <p:sldId id="258" r:id="rId4"/>
    <p:sldId id="260" r:id="rId5"/>
    <p:sldId id="287" r:id="rId6"/>
    <p:sldId id="265" r:id="rId7"/>
    <p:sldId id="264" r:id="rId8"/>
    <p:sldId id="290" r:id="rId9"/>
    <p:sldId id="263" r:id="rId10"/>
    <p:sldId id="268" r:id="rId11"/>
    <p:sldId id="269" r:id="rId12"/>
    <p:sldId id="271" r:id="rId13"/>
    <p:sldId id="272" r:id="rId14"/>
    <p:sldId id="273" r:id="rId15"/>
    <p:sldId id="276" r:id="rId16"/>
    <p:sldId id="291" r:id="rId17"/>
    <p:sldId id="280" r:id="rId18"/>
    <p:sldId id="299" r:id="rId19"/>
    <p:sldId id="292" r:id="rId20"/>
    <p:sldId id="293" r:id="rId21"/>
    <p:sldId id="283" r:id="rId22"/>
    <p:sldId id="294" r:id="rId23"/>
    <p:sldId id="286" r:id="rId24"/>
    <p:sldId id="296" r:id="rId25"/>
    <p:sldId id="297" r:id="rId26"/>
    <p:sldId id="298" r:id="rId27"/>
    <p:sldId id="295" r:id="rId28"/>
    <p:sldId id="285" r:id="rId29"/>
    <p:sldId id="289" r:id="rId30"/>
    <p:sldId id="279" r:id="rId31"/>
    <p:sldId id="278" r:id="rId32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sh Wood" initials="J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FF9966"/>
    <a:srgbClr val="9999FF"/>
    <a:srgbClr val="99FFCC"/>
    <a:srgbClr val="151F47"/>
    <a:srgbClr val="A03FA2"/>
    <a:srgbClr val="32399A"/>
    <a:srgbClr val="D600AF"/>
    <a:srgbClr val="41A5D7"/>
    <a:srgbClr val="53AE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52" autoAdjust="0"/>
    <p:restoredTop sz="98046" autoAdjust="0"/>
  </p:normalViewPr>
  <p:slideViewPr>
    <p:cSldViewPr snapToGrid="0">
      <p:cViewPr>
        <p:scale>
          <a:sx n="100" d="100"/>
          <a:sy n="100" d="100"/>
        </p:scale>
        <p:origin x="-438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26" tIns="45313" rIns="90626" bIns="4531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2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26" tIns="45313" rIns="90626" bIns="4531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0092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26" tIns="45313" rIns="90626" bIns="4531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30092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26" tIns="45313" rIns="90626" bIns="4531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5C179AB-5F6C-421B-8284-82BA3A614C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68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11766-6031-43C1-9DA4-96D973C9B7A4}" type="datetimeFigureOut">
              <a:rPr lang="en-GB" smtClean="0"/>
              <a:t>21/11/2014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606" y="4716464"/>
            <a:ext cx="5438464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098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A2395-47AA-40DB-B095-324A9D0D5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432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A2395-47AA-40DB-B095-324A9D0D5EC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576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A2395-47AA-40DB-B095-324A9D0D5EC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997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A2395-47AA-40DB-B095-324A9D0D5EC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628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A2395-47AA-40DB-B095-324A9D0D5EC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3415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A2395-47AA-40DB-B095-324A9D0D5EC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3415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A2395-47AA-40DB-B095-324A9D0D5EC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9127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A2395-47AA-40DB-B095-324A9D0D5EC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412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A2395-47AA-40DB-B095-324A9D0D5EC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9837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A2395-47AA-40DB-B095-324A9D0D5EC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8772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A2395-47AA-40DB-B095-324A9D0D5EC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8177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A2395-47AA-40DB-B095-324A9D0D5EC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03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A2395-47AA-40DB-B095-324A9D0D5EC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000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A2395-47AA-40DB-B095-324A9D0D5EC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68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A2395-47AA-40DB-B095-324A9D0D5EC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969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A2395-47AA-40DB-B095-324A9D0D5EC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148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A2395-47AA-40DB-B095-324A9D0D5EC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070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A2395-47AA-40DB-B095-324A9D0D5EC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775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A2395-47AA-40DB-B095-324A9D0D5EC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629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A2395-47AA-40DB-B095-324A9D0D5EC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522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A2395-47AA-40DB-B095-324A9D0D5EC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67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75325" y="2173288"/>
            <a:ext cx="1819275" cy="2730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502" y="2173288"/>
            <a:ext cx="5305425" cy="2730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1" y="2397127"/>
            <a:ext cx="3771900" cy="3421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0251" y="2397127"/>
            <a:ext cx="3773488" cy="3421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75390" y="119065"/>
            <a:ext cx="2038351" cy="5699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7166" y="119065"/>
            <a:ext cx="5965825" cy="5699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178" y="3270251"/>
            <a:ext cx="3070225" cy="213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06802" y="3270251"/>
            <a:ext cx="3070225" cy="213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939" y="274640"/>
            <a:ext cx="2074863" cy="51276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177" y="274640"/>
            <a:ext cx="6075363" cy="5127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501" y="3025777"/>
            <a:ext cx="3546475" cy="1878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16378" y="3025777"/>
            <a:ext cx="3548063" cy="1878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0" descr="FMS-background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1" name="Rectangle 11"/>
          <p:cNvSpPr>
            <a:spLocks noChangeArrowheads="1"/>
          </p:cNvSpPr>
          <p:nvPr userDrawn="1"/>
        </p:nvSpPr>
        <p:spPr bwMode="auto">
          <a:xfrm>
            <a:off x="-2630486" y="-1539873"/>
            <a:ext cx="14401801" cy="153987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0254" name="Rectangle 14"/>
          <p:cNvSpPr>
            <a:spLocks noChangeArrowheads="1"/>
          </p:cNvSpPr>
          <p:nvPr userDrawn="1"/>
        </p:nvSpPr>
        <p:spPr bwMode="auto">
          <a:xfrm>
            <a:off x="9142416" y="-1397000"/>
            <a:ext cx="2700337" cy="1080135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0256" name="Rectangle 16"/>
          <p:cNvSpPr>
            <a:spLocks noChangeArrowheads="1"/>
          </p:cNvSpPr>
          <p:nvPr userDrawn="1"/>
        </p:nvSpPr>
        <p:spPr bwMode="auto">
          <a:xfrm>
            <a:off x="-2701925" y="-1541461"/>
            <a:ext cx="2700337" cy="10801351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0257" name="Rectangle 17"/>
          <p:cNvSpPr>
            <a:spLocks noChangeArrowheads="1"/>
          </p:cNvSpPr>
          <p:nvPr userDrawn="1"/>
        </p:nvSpPr>
        <p:spPr bwMode="auto">
          <a:xfrm>
            <a:off x="-2701925" y="6856415"/>
            <a:ext cx="14401800" cy="2547937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031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501" y="3025777"/>
            <a:ext cx="7246939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319088" y="2173288"/>
            <a:ext cx="7275512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25" descr="Biomedicine_large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439" y="71439"/>
            <a:ext cx="240823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33" descr="newcastle_master_colout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457827" y="6127752"/>
            <a:ext cx="1954213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5" name="Group 39"/>
          <p:cNvGrpSpPr>
            <a:grpSpLocks/>
          </p:cNvGrpSpPr>
          <p:nvPr userDrawn="1"/>
        </p:nvGrpSpPr>
        <p:grpSpPr bwMode="auto">
          <a:xfrm>
            <a:off x="7572376" y="6084889"/>
            <a:ext cx="1471613" cy="615950"/>
            <a:chOff x="4770" y="3824"/>
            <a:chExt cx="927" cy="388"/>
          </a:xfrm>
        </p:grpSpPr>
        <p:sp>
          <p:nvSpPr>
            <p:cNvPr id="10280" name="Rectangle 40"/>
            <p:cNvSpPr>
              <a:spLocks noChangeArrowheads="1"/>
            </p:cNvSpPr>
            <p:nvPr userDrawn="1"/>
          </p:nvSpPr>
          <p:spPr bwMode="auto">
            <a:xfrm>
              <a:off x="4770" y="3824"/>
              <a:ext cx="927" cy="3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pic>
          <p:nvPicPr>
            <p:cNvPr id="1037" name="Picture 41" descr="NHS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779" y="3835"/>
              <a:ext cx="909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>
          <a:solidFill>
            <a:srgbClr val="151F4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151F4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151F4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151F4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>
          <a:solidFill>
            <a:srgbClr val="151F4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>
          <a:solidFill>
            <a:srgbClr val="151F4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>
          <a:solidFill>
            <a:srgbClr val="151F4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>
          <a:solidFill>
            <a:srgbClr val="151F4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7"/>
          <p:cNvSpPr>
            <a:spLocks noChangeArrowheads="1"/>
          </p:cNvSpPr>
          <p:nvPr userDrawn="1"/>
        </p:nvSpPr>
        <p:spPr bwMode="auto">
          <a:xfrm>
            <a:off x="0" y="-12700"/>
            <a:ext cx="9144000" cy="3284538"/>
          </a:xfrm>
          <a:prstGeom prst="rect">
            <a:avLst/>
          </a:prstGeom>
          <a:gradFill rotWithShape="1">
            <a:gsLst>
              <a:gs pos="0">
                <a:srgbClr val="37A1D5"/>
              </a:gs>
              <a:gs pos="100000">
                <a:srgbClr val="0266A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224" name="Oval 8"/>
          <p:cNvSpPr>
            <a:spLocks noChangeArrowheads="1"/>
          </p:cNvSpPr>
          <p:nvPr userDrawn="1"/>
        </p:nvSpPr>
        <p:spPr bwMode="auto">
          <a:xfrm rot="321467">
            <a:off x="-2060576" y="1247776"/>
            <a:ext cx="14028739" cy="4776788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225" name="Rectangle 9"/>
          <p:cNvSpPr>
            <a:spLocks noChangeArrowheads="1"/>
          </p:cNvSpPr>
          <p:nvPr userDrawn="1"/>
        </p:nvSpPr>
        <p:spPr bwMode="auto">
          <a:xfrm>
            <a:off x="-2700339" y="-1552575"/>
            <a:ext cx="2700339" cy="1080135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9226" name="Rectangle 10"/>
          <p:cNvSpPr>
            <a:spLocks noChangeArrowheads="1"/>
          </p:cNvSpPr>
          <p:nvPr userDrawn="1"/>
        </p:nvSpPr>
        <p:spPr bwMode="auto">
          <a:xfrm>
            <a:off x="9144001" y="-1408111"/>
            <a:ext cx="2700339" cy="10801351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9227" name="Rectangle 11"/>
          <p:cNvSpPr>
            <a:spLocks noChangeArrowheads="1"/>
          </p:cNvSpPr>
          <p:nvPr userDrawn="1"/>
        </p:nvSpPr>
        <p:spPr bwMode="auto">
          <a:xfrm>
            <a:off x="-2628900" y="-1552575"/>
            <a:ext cx="14401800" cy="153987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9228" name="Rectangle 12"/>
          <p:cNvSpPr>
            <a:spLocks noChangeArrowheads="1"/>
          </p:cNvSpPr>
          <p:nvPr userDrawn="1"/>
        </p:nvSpPr>
        <p:spPr bwMode="auto">
          <a:xfrm>
            <a:off x="-2700337" y="6859590"/>
            <a:ext cx="14401801" cy="2547937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pic>
        <p:nvPicPr>
          <p:cNvPr id="2056" name="Picture 15" descr="Newcastle_Master_Col small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16676" y="6329365"/>
            <a:ext cx="1457325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157166" y="119063"/>
            <a:ext cx="7286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8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1" y="2397127"/>
            <a:ext cx="7697788" cy="342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2059" name="Picture 27" descr="NHS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35928" y="6319840"/>
            <a:ext cx="925513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28" descr="Biomedicine_large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31103" y="57152"/>
            <a:ext cx="15271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rgbClr val="1E2B6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rgbClr val="1E2B6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rgbClr val="151F4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rgbClr val="151F4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rgbClr val="151F4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rgbClr val="151F4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rgbClr val="151F4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rgbClr val="151F4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rgbClr val="151F4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71" name="Rectangle 7"/>
          <p:cNvSpPr>
            <a:spLocks noChangeArrowheads="1"/>
          </p:cNvSpPr>
          <p:nvPr userDrawn="1"/>
        </p:nvSpPr>
        <p:spPr bwMode="auto">
          <a:xfrm>
            <a:off x="-254000" y="-214311"/>
            <a:ext cx="9432925" cy="7804151"/>
          </a:xfrm>
          <a:prstGeom prst="rect">
            <a:avLst/>
          </a:prstGeom>
          <a:gradFill rotWithShape="1">
            <a:gsLst>
              <a:gs pos="0">
                <a:srgbClr val="0266A5"/>
              </a:gs>
              <a:gs pos="100000">
                <a:srgbClr val="37A1D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548872" name="Oval 8"/>
          <p:cNvSpPr>
            <a:spLocks noChangeArrowheads="1"/>
          </p:cNvSpPr>
          <p:nvPr userDrawn="1"/>
        </p:nvSpPr>
        <p:spPr bwMode="auto">
          <a:xfrm rot="3491532">
            <a:off x="-61120" y="-4034631"/>
            <a:ext cx="6813551" cy="12904788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548873" name="Oval 9"/>
          <p:cNvSpPr>
            <a:spLocks noChangeArrowheads="1"/>
          </p:cNvSpPr>
          <p:nvPr userDrawn="1"/>
        </p:nvSpPr>
        <p:spPr bwMode="auto">
          <a:xfrm rot="-508318">
            <a:off x="-554037" y="-1874838"/>
            <a:ext cx="9764713" cy="4389438"/>
          </a:xfrm>
          <a:prstGeom prst="ellipse">
            <a:avLst/>
          </a:prstGeom>
          <a:gradFill rotWithShape="1">
            <a:gsLst>
              <a:gs pos="0">
                <a:srgbClr val="0266A5"/>
              </a:gs>
              <a:gs pos="100000">
                <a:srgbClr val="37A1D5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548875" name="Rectangle 11"/>
          <p:cNvSpPr>
            <a:spLocks noChangeArrowheads="1"/>
          </p:cNvSpPr>
          <p:nvPr userDrawn="1"/>
        </p:nvSpPr>
        <p:spPr bwMode="auto">
          <a:xfrm>
            <a:off x="9145588" y="-1838325"/>
            <a:ext cx="2900363" cy="10783888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548876" name="Rectangle 12"/>
          <p:cNvSpPr>
            <a:spLocks noChangeArrowheads="1"/>
          </p:cNvSpPr>
          <p:nvPr userDrawn="1"/>
        </p:nvSpPr>
        <p:spPr bwMode="auto">
          <a:xfrm>
            <a:off x="-2379663" y="6862765"/>
            <a:ext cx="14441488" cy="21129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548877" name="Rectangle 13"/>
          <p:cNvSpPr>
            <a:spLocks noChangeArrowheads="1"/>
          </p:cNvSpPr>
          <p:nvPr userDrawn="1"/>
        </p:nvSpPr>
        <p:spPr bwMode="auto">
          <a:xfrm>
            <a:off x="-2322513" y="-2232025"/>
            <a:ext cx="14363701" cy="22225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548878" name="Rectangle 14"/>
          <p:cNvSpPr>
            <a:spLocks noChangeArrowheads="1"/>
          </p:cNvSpPr>
          <p:nvPr userDrawn="1"/>
        </p:nvSpPr>
        <p:spPr bwMode="auto">
          <a:xfrm>
            <a:off x="-2609849" y="-2222500"/>
            <a:ext cx="2611439" cy="10783888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308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6" y="3270251"/>
            <a:ext cx="6292851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48883" name="Oval 19"/>
          <p:cNvSpPr>
            <a:spLocks noChangeArrowheads="1"/>
          </p:cNvSpPr>
          <p:nvPr userDrawn="1"/>
        </p:nvSpPr>
        <p:spPr bwMode="auto">
          <a:xfrm rot="11570464">
            <a:off x="5210176" y="5195890"/>
            <a:ext cx="1446213" cy="1446212"/>
          </a:xfrm>
          <a:prstGeom prst="ellipse">
            <a:avLst/>
          </a:prstGeom>
          <a:gradFill rotWithShape="1">
            <a:gsLst>
              <a:gs pos="0">
                <a:srgbClr val="37A1D5">
                  <a:alpha val="41000"/>
                </a:srgbClr>
              </a:gs>
              <a:gs pos="100000">
                <a:srgbClr val="0266A5">
                  <a:alpha val="41000"/>
                </a:srgbClr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48884" name="Oval 20"/>
          <p:cNvSpPr>
            <a:spLocks noChangeArrowheads="1"/>
          </p:cNvSpPr>
          <p:nvPr userDrawn="1"/>
        </p:nvSpPr>
        <p:spPr bwMode="auto">
          <a:xfrm rot="78171123">
            <a:off x="6584949" y="3746500"/>
            <a:ext cx="2559051" cy="2559050"/>
          </a:xfrm>
          <a:prstGeom prst="ellipse">
            <a:avLst/>
          </a:prstGeom>
          <a:gradFill rotWithShape="1">
            <a:gsLst>
              <a:gs pos="0">
                <a:srgbClr val="0266A5">
                  <a:alpha val="58000"/>
                </a:srgbClr>
              </a:gs>
              <a:gs pos="100000">
                <a:srgbClr val="37A1D5">
                  <a:alpha val="44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3084" name="Picture 22" descr="Biomedicine_large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439" y="71439"/>
            <a:ext cx="240823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23" descr="newcastle_master_colout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543552" y="6076950"/>
            <a:ext cx="1954213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86" name="Group 25"/>
          <p:cNvGrpSpPr>
            <a:grpSpLocks/>
          </p:cNvGrpSpPr>
          <p:nvPr userDrawn="1"/>
        </p:nvGrpSpPr>
        <p:grpSpPr bwMode="auto">
          <a:xfrm>
            <a:off x="7572376" y="6070600"/>
            <a:ext cx="1471613" cy="615950"/>
            <a:chOff x="4770" y="3824"/>
            <a:chExt cx="927" cy="388"/>
          </a:xfrm>
        </p:grpSpPr>
        <p:sp>
          <p:nvSpPr>
            <p:cNvPr id="548888" name="Rectangle 24"/>
            <p:cNvSpPr>
              <a:spLocks noChangeArrowheads="1"/>
            </p:cNvSpPr>
            <p:nvPr userDrawn="1"/>
          </p:nvSpPr>
          <p:spPr bwMode="auto">
            <a:xfrm>
              <a:off x="4770" y="3824"/>
              <a:ext cx="927" cy="3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pic>
          <p:nvPicPr>
            <p:cNvPr id="3088" name="Picture 21" descr="NHS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779" y="3835"/>
              <a:ext cx="909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rgbClr val="1E2B6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000">
          <a:solidFill>
            <a:srgbClr val="1E2B6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rgbClr val="151F4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rgbClr val="151F4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rgbClr val="151F4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rgbClr val="151F4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rgbClr val="151F4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rgbClr val="151F4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rgbClr val="151F4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ncl.ac.uk/rand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isabel.rubie@newcastle.ac.uk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1" y="93167"/>
            <a:ext cx="2501900" cy="8743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089638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000" dirty="0" smtClean="0">
                <a:solidFill>
                  <a:srgbClr val="003366"/>
                </a:solidFill>
              </a:rPr>
              <a:t>Launch Event – 6</a:t>
            </a:r>
            <a:r>
              <a:rPr lang="en-GB" sz="3000" baseline="30000" dirty="0" smtClean="0">
                <a:solidFill>
                  <a:srgbClr val="003366"/>
                </a:solidFill>
              </a:rPr>
              <a:t>th</a:t>
            </a:r>
            <a:r>
              <a:rPr lang="en-GB" sz="3000" dirty="0" smtClean="0">
                <a:solidFill>
                  <a:srgbClr val="003366"/>
                </a:solidFill>
              </a:rPr>
              <a:t> November 2014</a:t>
            </a:r>
          </a:p>
          <a:p>
            <a:pPr algn="ctr">
              <a:spcAft>
                <a:spcPts val="0"/>
              </a:spcAft>
            </a:pPr>
            <a:endParaRPr lang="en-GB" sz="1000" dirty="0" smtClean="0">
              <a:solidFill>
                <a:srgbClr val="003366"/>
              </a:solidFill>
            </a:endParaRPr>
          </a:p>
          <a:p>
            <a:pPr algn="ctr">
              <a:spcAft>
                <a:spcPts val="0"/>
              </a:spcAft>
            </a:pPr>
            <a:r>
              <a:rPr lang="en-GB" sz="3500" dirty="0" smtClean="0">
                <a:solidFill>
                  <a:srgbClr val="003366"/>
                </a:solidFill>
              </a:rPr>
              <a:t>Trial Information and Design</a:t>
            </a:r>
          </a:p>
          <a:p>
            <a:pPr algn="ctr">
              <a:spcAft>
                <a:spcPts val="0"/>
              </a:spcAft>
            </a:pPr>
            <a:endParaRPr lang="en-GB" sz="1000" dirty="0">
              <a:solidFill>
                <a:srgbClr val="003366"/>
              </a:solidFill>
            </a:endParaRPr>
          </a:p>
          <a:p>
            <a:pPr algn="ctr">
              <a:spcAft>
                <a:spcPts val="0"/>
              </a:spcAft>
            </a:pPr>
            <a:r>
              <a:rPr lang="en-GB" sz="3000" dirty="0" smtClean="0">
                <a:solidFill>
                  <a:srgbClr val="003366"/>
                </a:solidFill>
              </a:rPr>
              <a:t>Isabel Rubie – Trial Manager</a:t>
            </a:r>
            <a:endParaRPr lang="en-GB" sz="3000" dirty="0">
              <a:solidFill>
                <a:srgbClr val="003366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0"/>
            <a:ext cx="1638300" cy="20669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92100" y="2410063"/>
            <a:ext cx="855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 smtClean="0">
                <a:solidFill>
                  <a:srgbClr val="003366"/>
                </a:solidFill>
              </a:rPr>
              <a:t>The </a:t>
            </a:r>
            <a:r>
              <a:rPr lang="en-GB" sz="3000" b="1" dirty="0" err="1" smtClean="0">
                <a:solidFill>
                  <a:srgbClr val="003366"/>
                </a:solidFill>
              </a:rPr>
              <a:t>NAtional</a:t>
            </a:r>
            <a:r>
              <a:rPr lang="en-GB" sz="3000" b="1" dirty="0" smtClean="0">
                <a:solidFill>
                  <a:srgbClr val="003366"/>
                </a:solidFill>
              </a:rPr>
              <a:t> Trial of Tonsillectomy IN Adults: </a:t>
            </a:r>
          </a:p>
          <a:p>
            <a:pPr algn="ctr"/>
            <a:r>
              <a:rPr lang="en-GB" sz="3000" b="1" dirty="0" smtClean="0">
                <a:solidFill>
                  <a:srgbClr val="003366"/>
                </a:solidFill>
              </a:rPr>
              <a:t>a clinical and cost effectiveness study</a:t>
            </a:r>
            <a:endParaRPr lang="en-GB" sz="3000" b="1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Inclusion Criteria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251" y="2016127"/>
            <a:ext cx="7697788" cy="2771773"/>
          </a:xfrm>
        </p:spPr>
        <p:txBody>
          <a:bodyPr/>
          <a:lstStyle/>
          <a:p>
            <a:pPr lvl="0"/>
            <a:r>
              <a:rPr lang="en-GB" sz="2800" dirty="0"/>
              <a:t>Age </a:t>
            </a:r>
            <a:r>
              <a:rPr lang="en-GB" sz="2800" dirty="0">
                <a:sym typeface="Symbol"/>
              </a:rPr>
              <a:t></a:t>
            </a:r>
            <a:r>
              <a:rPr lang="en-GB" sz="2800" dirty="0"/>
              <a:t> 16 </a:t>
            </a:r>
            <a:r>
              <a:rPr lang="en-GB" sz="2800" dirty="0" smtClean="0"/>
              <a:t>years</a:t>
            </a:r>
          </a:p>
          <a:p>
            <a:pPr marL="0" lvl="0" indent="0">
              <a:buNone/>
            </a:pPr>
            <a:endParaRPr lang="en-GB" sz="2800" dirty="0"/>
          </a:p>
          <a:p>
            <a:pPr lvl="0"/>
            <a:r>
              <a:rPr lang="en-GB" sz="2800" dirty="0"/>
              <a:t>Recurrent sore throats which fulfil current SIGN guidance </a:t>
            </a:r>
            <a:r>
              <a:rPr lang="en-GB" sz="2800" dirty="0" smtClean="0"/>
              <a:t>for </a:t>
            </a:r>
            <a:r>
              <a:rPr lang="en-GB" sz="2800" dirty="0"/>
              <a:t>elective </a:t>
            </a:r>
            <a:r>
              <a:rPr lang="en-GB" sz="2800" dirty="0" smtClean="0"/>
              <a:t>tonsillectomy</a:t>
            </a:r>
          </a:p>
          <a:p>
            <a:pPr lvl="0"/>
            <a:endParaRPr lang="en-GB" sz="2800" dirty="0" smtClean="0"/>
          </a:p>
          <a:p>
            <a:pPr lvl="0"/>
            <a:r>
              <a:rPr lang="en-GB" sz="2800" dirty="0" smtClean="0"/>
              <a:t>Patient </a:t>
            </a:r>
            <a:r>
              <a:rPr lang="en-GB" sz="2800" dirty="0"/>
              <a:t>has provided written informed consent for participation in the study prior to any study specific procedures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4" name="Picture 2" descr="H:\My Pictures\ti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342900"/>
            <a:ext cx="8636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37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Exclusion Criteria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385888"/>
            <a:ext cx="8686799" cy="4719638"/>
          </a:xfrm>
        </p:spPr>
        <p:txBody>
          <a:bodyPr/>
          <a:lstStyle/>
          <a:p>
            <a:pPr lvl="0">
              <a:spcBef>
                <a:spcPts val="800"/>
              </a:spcBef>
            </a:pPr>
            <a:r>
              <a:rPr lang="en-GB" sz="2300" dirty="0"/>
              <a:t>Under 16 years of age</a:t>
            </a:r>
          </a:p>
          <a:p>
            <a:pPr lvl="0">
              <a:spcBef>
                <a:spcPts val="800"/>
              </a:spcBef>
            </a:pPr>
            <a:r>
              <a:rPr lang="en-GB" sz="2300" dirty="0"/>
              <a:t>Previous tonsillectomy</a:t>
            </a:r>
          </a:p>
          <a:p>
            <a:pPr lvl="0">
              <a:spcBef>
                <a:spcPts val="800"/>
              </a:spcBef>
            </a:pPr>
            <a:r>
              <a:rPr lang="en-GB" sz="2300" dirty="0"/>
              <a:t>Listed directly </a:t>
            </a:r>
            <a:r>
              <a:rPr lang="en-GB" sz="2300" dirty="0" smtClean="0"/>
              <a:t>during </a:t>
            </a:r>
            <a:r>
              <a:rPr lang="en-GB" sz="2300" dirty="0"/>
              <a:t>emergency </a:t>
            </a:r>
            <a:r>
              <a:rPr lang="en-GB" sz="2300" dirty="0" smtClean="0"/>
              <a:t>admission</a:t>
            </a:r>
          </a:p>
          <a:p>
            <a:pPr>
              <a:spcBef>
                <a:spcPts val="800"/>
              </a:spcBef>
            </a:pPr>
            <a:r>
              <a:rPr lang="en-GB" sz="2300" dirty="0"/>
              <a:t>Inability to complete self-reported questionnaires </a:t>
            </a:r>
            <a:r>
              <a:rPr lang="en-GB" sz="2300" dirty="0" smtClean="0"/>
              <a:t>&amp; returns </a:t>
            </a:r>
          </a:p>
          <a:p>
            <a:pPr lvl="0">
              <a:spcBef>
                <a:spcPts val="800"/>
              </a:spcBef>
            </a:pPr>
            <a:r>
              <a:rPr lang="en-GB" sz="2300" dirty="0" smtClean="0"/>
              <a:t>Tonsillectomy required for other indications:</a:t>
            </a:r>
          </a:p>
          <a:p>
            <a:pPr lvl="0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en-GB" sz="2300" dirty="0" smtClean="0"/>
          </a:p>
          <a:p>
            <a:pPr marL="0" lvl="0" indent="0">
              <a:spcBef>
                <a:spcPts val="800"/>
              </a:spcBef>
              <a:buNone/>
            </a:pPr>
            <a:endParaRPr lang="en-GB" sz="2300" dirty="0" smtClean="0"/>
          </a:p>
          <a:p>
            <a:pPr marL="0" lvl="0" indent="0">
              <a:spcBef>
                <a:spcPts val="800"/>
              </a:spcBef>
              <a:buNone/>
            </a:pPr>
            <a:endParaRPr lang="en-GB" sz="500" dirty="0" smtClean="0"/>
          </a:p>
          <a:p>
            <a:pPr lvl="0">
              <a:spcBef>
                <a:spcPts val="800"/>
              </a:spcBef>
              <a:tabLst>
                <a:tab pos="1076325" algn="l"/>
                <a:tab pos="1162050" algn="l"/>
              </a:tabLst>
            </a:pPr>
            <a:r>
              <a:rPr lang="en-GB" sz="2300" dirty="0" smtClean="0"/>
              <a:t>Equipoise influenced by other clinical considerations:</a:t>
            </a:r>
          </a:p>
        </p:txBody>
      </p:sp>
      <p:pic>
        <p:nvPicPr>
          <p:cNvPr id="4098" name="Picture 2" descr="H:\My Pictures\cro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155" y="330199"/>
            <a:ext cx="871530" cy="89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9735" y="3525887"/>
            <a:ext cx="509014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GB" sz="2300" dirty="0" smtClean="0">
                <a:solidFill>
                  <a:srgbClr val="003366"/>
                </a:solidFill>
              </a:rPr>
              <a:t>  Primary </a:t>
            </a:r>
            <a:r>
              <a:rPr lang="en-GB" sz="2300" dirty="0">
                <a:solidFill>
                  <a:srgbClr val="003366"/>
                </a:solidFill>
              </a:rPr>
              <a:t>sleep breathing disorder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GB" sz="2300" dirty="0" smtClean="0">
                <a:solidFill>
                  <a:srgbClr val="003366"/>
                </a:solidFill>
              </a:rPr>
              <a:t>  Suspected </a:t>
            </a:r>
            <a:r>
              <a:rPr lang="en-GB" sz="2300" dirty="0">
                <a:solidFill>
                  <a:srgbClr val="003366"/>
                </a:solidFill>
              </a:rPr>
              <a:t>malignancy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GB" sz="2300" dirty="0" smtClean="0">
                <a:solidFill>
                  <a:srgbClr val="003366"/>
                </a:solidFill>
              </a:rPr>
              <a:t>  </a:t>
            </a:r>
            <a:r>
              <a:rPr lang="en-GB" sz="2300" dirty="0" err="1" smtClean="0">
                <a:solidFill>
                  <a:srgbClr val="003366"/>
                </a:solidFill>
              </a:rPr>
              <a:t>Tonsilloliths</a:t>
            </a:r>
            <a:endParaRPr lang="en-GB" sz="2300" dirty="0">
              <a:solidFill>
                <a:srgbClr val="0033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9735" y="5095875"/>
            <a:ext cx="531495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rgbClr val="003366"/>
                </a:solidFill>
              </a:rPr>
              <a:t>Pregnant or breastfeeding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rgbClr val="003366"/>
                </a:solidFill>
              </a:rPr>
              <a:t>Bleeding diathesis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rgbClr val="003366"/>
                </a:solidFill>
              </a:rPr>
              <a:t>Therapeutic </a:t>
            </a:r>
            <a:r>
              <a:rPr lang="en-GB" sz="2300" dirty="0" smtClean="0">
                <a:solidFill>
                  <a:srgbClr val="003366"/>
                </a:solidFill>
              </a:rPr>
              <a:t>anticoagulation</a:t>
            </a:r>
            <a:endParaRPr lang="en-GB" sz="23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56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" y="200026"/>
            <a:ext cx="4967288" cy="64865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476875" y="758488"/>
            <a:ext cx="34194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>
                <a:solidFill>
                  <a:schemeClr val="bg1"/>
                </a:solidFill>
              </a:rPr>
              <a:t>Process Flowchart</a:t>
            </a:r>
            <a:endParaRPr lang="en-GB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40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Schedule of Events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099824"/>
            <a:ext cx="8905875" cy="502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70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Screening</a:t>
            </a:r>
            <a:endParaRPr lang="en-GB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099823"/>
            <a:ext cx="8905875" cy="502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81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Screening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04977"/>
            <a:ext cx="8108950" cy="5045073"/>
          </a:xfrm>
        </p:spPr>
        <p:txBody>
          <a:bodyPr/>
          <a:lstStyle/>
          <a:p>
            <a:pPr marL="0" indent="0">
              <a:buNone/>
            </a:pPr>
            <a:r>
              <a:rPr lang="en-GB" sz="3000" dirty="0"/>
              <a:t>A</a:t>
            </a:r>
            <a:r>
              <a:rPr lang="en-GB" sz="3000" dirty="0" smtClean="0"/>
              <a:t>ll patients who attend an ENT clinic visit having been referred by a GP for recurrent sore throat</a:t>
            </a:r>
          </a:p>
          <a:p>
            <a:pPr marL="0" indent="0">
              <a:buNone/>
            </a:pPr>
            <a:endParaRPr lang="en-GB" sz="1200" dirty="0" smtClean="0"/>
          </a:p>
          <a:p>
            <a:pPr marL="0" indent="0">
              <a:buNone/>
            </a:pPr>
            <a:r>
              <a:rPr lang="en-GB" sz="3000" dirty="0"/>
              <a:t>PIS posted to patients with confirmation of their clinic appointment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sz="3000" dirty="0" smtClean="0"/>
              <a:t>Activities at screening:</a:t>
            </a:r>
          </a:p>
          <a:p>
            <a:r>
              <a:rPr lang="en-GB" dirty="0" smtClean="0"/>
              <a:t>Eligibility check </a:t>
            </a:r>
          </a:p>
          <a:p>
            <a:r>
              <a:rPr lang="en-GB" dirty="0" smtClean="0"/>
              <a:t>Discussion &amp; Information DVD</a:t>
            </a:r>
          </a:p>
          <a:p>
            <a:r>
              <a:rPr lang="en-GB" dirty="0" smtClean="0"/>
              <a:t>Screening log</a:t>
            </a:r>
          </a:p>
        </p:txBody>
      </p:sp>
    </p:spTree>
    <p:extLst>
      <p:ext uri="{BB962C8B-B14F-4D97-AF65-F5344CB8AC3E}">
        <p14:creationId xmlns:p14="http://schemas.microsoft.com/office/powerpoint/2010/main" val="260735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28599"/>
            <a:ext cx="5005432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19776" y="809625"/>
            <a:ext cx="3009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>
                <a:solidFill>
                  <a:schemeClr val="bg1"/>
                </a:solidFill>
              </a:rPr>
              <a:t>Screening Form</a:t>
            </a:r>
            <a:endParaRPr lang="en-GB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748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Declining Patients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1" y="1978027"/>
            <a:ext cx="7697788" cy="3917948"/>
          </a:xfrm>
        </p:spPr>
        <p:txBody>
          <a:bodyPr/>
          <a:lstStyle/>
          <a:p>
            <a:r>
              <a:rPr lang="en-GB" sz="3000" dirty="0" smtClean="0">
                <a:solidFill>
                  <a:srgbClr val="003366"/>
                </a:solidFill>
              </a:rPr>
              <a:t>Offered:</a:t>
            </a:r>
          </a:p>
          <a:p>
            <a:endParaRPr lang="en-GB" sz="3000" dirty="0" smtClean="0">
              <a:solidFill>
                <a:srgbClr val="003366"/>
              </a:solidFill>
            </a:endParaRPr>
          </a:p>
          <a:p>
            <a:pPr marL="0" indent="0">
              <a:buNone/>
            </a:pPr>
            <a:endParaRPr lang="en-GB" sz="3000" dirty="0">
              <a:solidFill>
                <a:srgbClr val="003366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003366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003366"/>
              </a:solidFill>
            </a:endParaRPr>
          </a:p>
          <a:p>
            <a:r>
              <a:rPr lang="en-GB" sz="3000" dirty="0">
                <a:solidFill>
                  <a:srgbClr val="003366"/>
                </a:solidFill>
              </a:rPr>
              <a:t>Record reasons </a:t>
            </a:r>
            <a:r>
              <a:rPr lang="en-GB" sz="3000" dirty="0" smtClean="0">
                <a:solidFill>
                  <a:srgbClr val="003366"/>
                </a:solidFill>
              </a:rPr>
              <a:t>for decline on </a:t>
            </a:r>
            <a:r>
              <a:rPr lang="en-GB" sz="3000" dirty="0">
                <a:solidFill>
                  <a:srgbClr val="003366"/>
                </a:solidFill>
              </a:rPr>
              <a:t>screening </a:t>
            </a:r>
            <a:r>
              <a:rPr lang="en-GB" sz="3000" dirty="0" smtClean="0">
                <a:solidFill>
                  <a:srgbClr val="003366"/>
                </a:solidFill>
              </a:rPr>
              <a:t>log</a:t>
            </a:r>
            <a:endParaRPr lang="en-GB" sz="3000" dirty="0">
              <a:solidFill>
                <a:srgbClr val="0033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5874" y="2571750"/>
            <a:ext cx="71151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GB" sz="3000" dirty="0" smtClean="0">
                <a:solidFill>
                  <a:srgbClr val="003366"/>
                </a:solidFill>
              </a:rPr>
              <a:t>Comparison </a:t>
            </a:r>
            <a:r>
              <a:rPr lang="en-GB" sz="3000" dirty="0">
                <a:solidFill>
                  <a:srgbClr val="003366"/>
                </a:solidFill>
              </a:rPr>
              <a:t>Data </a:t>
            </a:r>
            <a:r>
              <a:rPr lang="en-GB" sz="3000" dirty="0" smtClean="0">
                <a:solidFill>
                  <a:srgbClr val="003366"/>
                </a:solidFill>
              </a:rPr>
              <a:t>Form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GB" sz="3000" dirty="0" smtClean="0">
                <a:solidFill>
                  <a:srgbClr val="003366"/>
                </a:solidFill>
              </a:rPr>
              <a:t>Qualitative </a:t>
            </a:r>
            <a:r>
              <a:rPr lang="en-GB" sz="3000" dirty="0">
                <a:solidFill>
                  <a:srgbClr val="003366"/>
                </a:solidFill>
              </a:rPr>
              <a:t>interview with a </a:t>
            </a:r>
            <a:r>
              <a:rPr lang="en-GB" sz="3000" dirty="0" smtClean="0">
                <a:solidFill>
                  <a:srgbClr val="003366"/>
                </a:solidFill>
              </a:rPr>
              <a:t>researcher</a:t>
            </a:r>
            <a:endParaRPr lang="en-GB" sz="30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26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Consent &amp; Randomisation</a:t>
            </a:r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133475"/>
            <a:ext cx="8846290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25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Consent &amp; Randomisation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830604"/>
            <a:ext cx="8343899" cy="3290672"/>
          </a:xfrm>
        </p:spPr>
        <p:txBody>
          <a:bodyPr/>
          <a:lstStyle/>
          <a:p>
            <a:r>
              <a:rPr lang="en-GB" dirty="0"/>
              <a:t>E</a:t>
            </a:r>
            <a:r>
              <a:rPr lang="en-GB" dirty="0" smtClean="0"/>
              <a:t>ligible patients only</a:t>
            </a:r>
          </a:p>
          <a:p>
            <a:r>
              <a:rPr lang="en-GB" dirty="0" smtClean="0"/>
              <a:t>Consent form must be signed </a:t>
            </a:r>
            <a:r>
              <a:rPr lang="en-GB" u="sng" dirty="0" smtClean="0"/>
              <a:t>before</a:t>
            </a:r>
            <a:r>
              <a:rPr lang="en-GB" dirty="0" smtClean="0"/>
              <a:t> the baseline questionnaire / randomisation</a:t>
            </a:r>
          </a:p>
          <a:p>
            <a:endParaRPr lang="en-GB" sz="1000" dirty="0" smtClean="0"/>
          </a:p>
          <a:p>
            <a:pPr marL="0" indent="0">
              <a:buNone/>
            </a:pPr>
            <a:r>
              <a:rPr lang="en-GB" sz="3000" dirty="0"/>
              <a:t> </a:t>
            </a:r>
            <a:r>
              <a:rPr lang="en-GB" sz="3000" dirty="0" smtClean="0"/>
              <a:t>    2) Baseline Questionnaire Pack</a:t>
            </a:r>
          </a:p>
          <a:p>
            <a:endParaRPr lang="en-GB" sz="2200" dirty="0" smtClean="0"/>
          </a:p>
          <a:p>
            <a:pPr marL="0" indent="0">
              <a:buNone/>
            </a:pPr>
            <a:endParaRPr lang="en-GB" sz="1300" dirty="0" smtClean="0"/>
          </a:p>
          <a:p>
            <a:pPr marL="0" indent="0">
              <a:buNone/>
            </a:pPr>
            <a:endParaRPr lang="en-GB" sz="900" dirty="0" smtClean="0"/>
          </a:p>
          <a:p>
            <a:pPr marL="0" indent="0">
              <a:buNone/>
            </a:pPr>
            <a:endParaRPr lang="en-GB" sz="500" dirty="0" smtClean="0"/>
          </a:p>
          <a:p>
            <a:r>
              <a:rPr lang="en-GB" sz="2300" dirty="0" smtClean="0"/>
              <a:t>NCTU online randomisation: </a:t>
            </a:r>
            <a:r>
              <a:rPr lang="en-GB" sz="2300" dirty="0" smtClean="0">
                <a:hlinkClick r:id="rId3"/>
              </a:rPr>
              <a:t>https://apps.ncl.ac.uk/random/</a:t>
            </a:r>
            <a:endParaRPr lang="en-GB" sz="2300" dirty="0" smtClean="0"/>
          </a:p>
          <a:p>
            <a:pPr>
              <a:spcAft>
                <a:spcPts val="600"/>
              </a:spcAft>
            </a:pPr>
            <a:r>
              <a:rPr lang="en-GB" dirty="0" smtClean="0"/>
              <a:t>Stratified by centre and severity (TOI 14)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dirty="0" smtClean="0"/>
              <a:t>      </a:t>
            </a:r>
            <a:r>
              <a:rPr lang="en-GB" sz="3000" dirty="0" smtClean="0"/>
              <a:t>4) Participant Contact Details Form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7250" y="1244599"/>
            <a:ext cx="2095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>
                <a:solidFill>
                  <a:srgbClr val="003366"/>
                </a:solidFill>
              </a:rPr>
              <a:t>1) Consent</a:t>
            </a:r>
            <a:endParaRPr lang="en-GB" sz="3000" dirty="0">
              <a:solidFill>
                <a:srgbClr val="0033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50" y="4136344"/>
            <a:ext cx="35433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>
                <a:solidFill>
                  <a:srgbClr val="003366"/>
                </a:solidFill>
              </a:rPr>
              <a:t>3) Randomisation</a:t>
            </a:r>
            <a:endParaRPr lang="en-GB" sz="30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42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Trial Management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14300" y="5941889"/>
            <a:ext cx="5943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rgbClr val="003366"/>
                </a:solidFill>
              </a:rPr>
              <a:t>Newcastle Clinical Trials </a:t>
            </a:r>
            <a:r>
              <a:rPr lang="en-GB" sz="3000" dirty="0" smtClean="0">
                <a:solidFill>
                  <a:srgbClr val="003366"/>
                </a:solidFill>
              </a:rPr>
              <a:t>Unit</a:t>
            </a:r>
            <a:endParaRPr lang="en-GB" sz="3000" dirty="0">
              <a:solidFill>
                <a:srgbClr val="0033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599" y="1594722"/>
            <a:ext cx="538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>
                <a:solidFill>
                  <a:srgbClr val="003366"/>
                </a:solidFill>
              </a:rPr>
              <a:t>Institute of Health and Society</a:t>
            </a:r>
            <a:endParaRPr lang="en-GB" sz="3000" dirty="0">
              <a:solidFill>
                <a:srgbClr val="003366"/>
              </a:solidFill>
            </a:endParaRPr>
          </a:p>
        </p:txBody>
      </p:sp>
      <p:pic>
        <p:nvPicPr>
          <p:cNvPr id="3" name="Picture 2" descr="H:\My Pictures\Baddiley Cla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2225675"/>
            <a:ext cx="4280904" cy="285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My Pictures\Medical schoo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92" y="2831083"/>
            <a:ext cx="4304683" cy="311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83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Weekly Alerts &amp; STARs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191271"/>
            <a:ext cx="8743950" cy="493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19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Weekly Alerts &amp; STARs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336677"/>
            <a:ext cx="8175625" cy="4740273"/>
          </a:xfrm>
        </p:spPr>
        <p:txBody>
          <a:bodyPr/>
          <a:lstStyle/>
          <a:p>
            <a:pPr marL="0" indent="0">
              <a:buNone/>
            </a:pPr>
            <a:r>
              <a:rPr lang="en-GB" sz="3000" dirty="0" smtClean="0"/>
              <a:t>Weekly alerts:</a:t>
            </a:r>
          </a:p>
          <a:p>
            <a:r>
              <a:rPr lang="en-GB" dirty="0" smtClean="0"/>
              <a:t>No. of sore throat days over previous 7 days </a:t>
            </a:r>
          </a:p>
          <a:p>
            <a:r>
              <a:rPr lang="en-GB" dirty="0" smtClean="0"/>
              <a:t>SMS / Email / IVR</a:t>
            </a:r>
          </a:p>
          <a:p>
            <a:pPr marL="0" indent="0">
              <a:buNone/>
            </a:pPr>
            <a:endParaRPr lang="en-GB" sz="1500" dirty="0"/>
          </a:p>
          <a:p>
            <a:pPr marL="0" indent="0">
              <a:buNone/>
            </a:pPr>
            <a:r>
              <a:rPr lang="en-GB" sz="3000" dirty="0" smtClean="0"/>
              <a:t>STAR (Sore Throat Alert Return)</a:t>
            </a:r>
          </a:p>
          <a:p>
            <a:r>
              <a:rPr lang="en-GB" dirty="0"/>
              <a:t>W</a:t>
            </a:r>
            <a:r>
              <a:rPr lang="en-GB" dirty="0" smtClean="0"/>
              <a:t>hen patient experiences a sore throat</a:t>
            </a:r>
          </a:p>
          <a:p>
            <a:r>
              <a:rPr lang="en-GB" dirty="0" smtClean="0"/>
              <a:t>Requests information on:</a:t>
            </a:r>
          </a:p>
          <a:p>
            <a:pPr marL="0" indent="0">
              <a:buNone/>
            </a:pPr>
            <a:r>
              <a:rPr lang="en-GB" sz="1800" dirty="0" smtClean="0"/>
              <a:t>          </a:t>
            </a:r>
            <a:r>
              <a:rPr lang="en-GB" sz="2200" dirty="0" smtClean="0"/>
              <a:t>- Severity</a:t>
            </a:r>
          </a:p>
          <a:p>
            <a:pPr marL="0" indent="0">
              <a:buNone/>
            </a:pPr>
            <a:r>
              <a:rPr lang="en-GB" sz="2200" dirty="0" smtClean="0"/>
              <a:t>        - Use of over-the-counter / prescription medications</a:t>
            </a:r>
          </a:p>
          <a:p>
            <a:pPr marL="0" indent="0">
              <a:buNone/>
            </a:pPr>
            <a:r>
              <a:rPr lang="en-GB" sz="2200" dirty="0" smtClean="0"/>
              <a:t>        - Healthcare advice sought</a:t>
            </a:r>
          </a:p>
          <a:p>
            <a:pPr marL="0" indent="0">
              <a:buNone/>
            </a:pPr>
            <a:r>
              <a:rPr lang="en-GB" sz="2200" dirty="0" smtClean="0"/>
              <a:t>        - No. of hours unable to perform usual daily activities</a:t>
            </a:r>
          </a:p>
          <a:p>
            <a:pPr marL="0" indent="0">
              <a:buNone/>
            </a:pPr>
            <a:r>
              <a:rPr lang="en-GB" sz="2200" dirty="0" smtClean="0"/>
              <a:t>        - SF-12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00930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Surgery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099825"/>
            <a:ext cx="8905875" cy="502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284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Surgery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2313388"/>
            <a:ext cx="8221663" cy="34210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sz="3000" dirty="0" smtClean="0"/>
              <a:t>‘</a:t>
            </a:r>
            <a:r>
              <a:rPr lang="en-GB" sz="3000" dirty="0"/>
              <a:t>I</a:t>
            </a:r>
            <a:r>
              <a:rPr lang="en-GB" sz="3000" dirty="0" smtClean="0"/>
              <a:t>mmediate </a:t>
            </a:r>
            <a:r>
              <a:rPr lang="en-GB" sz="3000" dirty="0"/>
              <a:t>T</a:t>
            </a:r>
            <a:r>
              <a:rPr lang="en-GB" sz="3000" dirty="0" smtClean="0"/>
              <a:t>onsillectomy’ participants only</a:t>
            </a:r>
          </a:p>
          <a:p>
            <a:pPr>
              <a:spcBef>
                <a:spcPts val="1200"/>
              </a:spcBef>
            </a:pPr>
            <a:endParaRPr lang="en-GB" sz="500" dirty="0" smtClean="0"/>
          </a:p>
          <a:p>
            <a:pPr>
              <a:spcBef>
                <a:spcPts val="1200"/>
              </a:spcBef>
            </a:pPr>
            <a:r>
              <a:rPr lang="en-GB" sz="3000" dirty="0" smtClean="0"/>
              <a:t>Within 6-8 weeks of randomisation</a:t>
            </a:r>
          </a:p>
          <a:p>
            <a:pPr>
              <a:spcBef>
                <a:spcPts val="1200"/>
              </a:spcBef>
            </a:pPr>
            <a:endParaRPr lang="en-GB" sz="500" dirty="0"/>
          </a:p>
          <a:p>
            <a:pPr>
              <a:spcBef>
                <a:spcPts val="1200"/>
              </a:spcBef>
            </a:pPr>
            <a:r>
              <a:rPr lang="en-GB" sz="3000" dirty="0" smtClean="0"/>
              <a:t>Phone calls at 1 &amp; 2 weeks post surgery</a:t>
            </a:r>
            <a:endParaRPr lang="en-GB" sz="3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9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Follow-Up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1" y="1105203"/>
            <a:ext cx="8896350" cy="5024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44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128588"/>
            <a:ext cx="7286625" cy="1143000"/>
          </a:xfrm>
        </p:spPr>
        <p:txBody>
          <a:bodyPr/>
          <a:lstStyle/>
          <a:p>
            <a:r>
              <a:rPr lang="en-GB" dirty="0" smtClean="0"/>
              <a:t>Follow-Up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0701" y="1347785"/>
            <a:ext cx="7697788" cy="3865565"/>
          </a:xfrm>
        </p:spPr>
        <p:txBody>
          <a:bodyPr/>
          <a:lstStyle/>
          <a:p>
            <a:pPr marL="0" indent="0">
              <a:buNone/>
            </a:pPr>
            <a:endParaRPr lang="en-GB" sz="600" dirty="0" smtClean="0">
              <a:solidFill>
                <a:srgbClr val="003366"/>
              </a:solidFill>
            </a:endParaRPr>
          </a:p>
          <a:p>
            <a:r>
              <a:rPr lang="en-GB" sz="3500" dirty="0" smtClean="0">
                <a:solidFill>
                  <a:srgbClr val="003366"/>
                </a:solidFill>
              </a:rPr>
              <a:t>6 month &amp; 18 month follow up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 smtClean="0">
                <a:solidFill>
                  <a:srgbClr val="003366"/>
                </a:solidFill>
              </a:rPr>
              <a:t>        </a:t>
            </a:r>
            <a:r>
              <a:rPr lang="en-GB" sz="2800" dirty="0" smtClean="0">
                <a:solidFill>
                  <a:srgbClr val="003366"/>
                </a:solidFill>
              </a:rPr>
              <a:t>- Follow up questionnaire pack (home)</a:t>
            </a:r>
          </a:p>
          <a:p>
            <a:pPr marL="0" indent="0">
              <a:spcBef>
                <a:spcPts val="0"/>
              </a:spcBef>
              <a:buNone/>
            </a:pPr>
            <a:endParaRPr lang="en-GB" sz="2000" dirty="0" smtClean="0">
              <a:solidFill>
                <a:srgbClr val="003366"/>
              </a:solidFill>
            </a:endParaRPr>
          </a:p>
          <a:p>
            <a:r>
              <a:rPr lang="en-GB" sz="3500" dirty="0" smtClean="0">
                <a:solidFill>
                  <a:srgbClr val="003366"/>
                </a:solidFill>
              </a:rPr>
              <a:t>12 month &amp; 24 month follow up visit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800" dirty="0">
                <a:solidFill>
                  <a:srgbClr val="003366"/>
                </a:solidFill>
              </a:rPr>
              <a:t> </a:t>
            </a:r>
            <a:r>
              <a:rPr lang="en-GB" sz="2800" dirty="0" smtClean="0">
                <a:solidFill>
                  <a:srgbClr val="003366"/>
                </a:solidFill>
              </a:rPr>
              <a:t>        - Follow up questionnaire pack (clinic)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rgbClr val="003366"/>
                </a:solidFill>
              </a:rPr>
              <a:t> </a:t>
            </a:r>
            <a:r>
              <a:rPr lang="en-GB" sz="2800" dirty="0" smtClean="0">
                <a:solidFill>
                  <a:srgbClr val="003366"/>
                </a:solidFill>
              </a:rPr>
              <a:t>        - Assessment on willingness to remain in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rgbClr val="003366"/>
                </a:solidFill>
              </a:rPr>
              <a:t> </a:t>
            </a:r>
            <a:r>
              <a:rPr lang="en-GB" sz="2800" dirty="0" smtClean="0">
                <a:solidFill>
                  <a:srgbClr val="003366"/>
                </a:solidFill>
              </a:rPr>
              <a:t>          deferred surgery group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800" dirty="0">
                <a:solidFill>
                  <a:srgbClr val="003366"/>
                </a:solidFill>
              </a:rPr>
              <a:t> </a:t>
            </a:r>
            <a:r>
              <a:rPr lang="en-GB" sz="1800" dirty="0" smtClean="0">
                <a:solidFill>
                  <a:srgbClr val="003366"/>
                </a:solidFill>
              </a:rPr>
              <a:t>      </a:t>
            </a:r>
            <a:endParaRPr lang="en-GB" sz="1800" dirty="0">
              <a:solidFill>
                <a:srgbClr val="003366"/>
              </a:solidFill>
            </a:endParaRPr>
          </a:p>
        </p:txBody>
      </p:sp>
      <p:pic>
        <p:nvPicPr>
          <p:cNvPr id="3074" name="Picture 2" descr="\\tower7\home40\nir18\My Pictures\vouch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4956175"/>
            <a:ext cx="2124075" cy="141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43350" y="5217408"/>
            <a:ext cx="7810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 smtClean="0">
                <a:solidFill>
                  <a:srgbClr val="003366"/>
                </a:solidFill>
              </a:rPr>
              <a:t>+</a:t>
            </a:r>
            <a:endParaRPr lang="en-GB" sz="3500" dirty="0">
              <a:solidFill>
                <a:srgbClr val="003366"/>
              </a:solidFill>
            </a:endParaRPr>
          </a:p>
        </p:txBody>
      </p:sp>
      <p:pic>
        <p:nvPicPr>
          <p:cNvPr id="3075" name="Picture 3" descr="\\tower7\home40\nir18\My Pictures\no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1" y="5136340"/>
            <a:ext cx="1724025" cy="81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75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Adverse Events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674" y="1749427"/>
            <a:ext cx="7697788" cy="34210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Any untoward medical occurrence in a subject to whom a study intervention has been administered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AEs to be collected:</a:t>
            </a:r>
          </a:p>
          <a:p>
            <a:r>
              <a:rPr lang="en-GB" dirty="0" smtClean="0"/>
              <a:t>Events / reactions during surgery or before discharge</a:t>
            </a:r>
          </a:p>
          <a:p>
            <a:r>
              <a:rPr lang="en-GB" dirty="0" smtClean="0"/>
              <a:t>Events / reactions reported by patient at 1 and 2 week post-surgery follow up telephone calls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Recorded in electronic CRF</a:t>
            </a:r>
          </a:p>
        </p:txBody>
      </p:sp>
    </p:spTree>
    <p:extLst>
      <p:ext uri="{BB962C8B-B14F-4D97-AF65-F5344CB8AC3E}">
        <p14:creationId xmlns:p14="http://schemas.microsoft.com/office/powerpoint/2010/main" val="126107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Serious Adverse Events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6" y="1762127"/>
            <a:ext cx="8601074" cy="5095873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Any untoward occurrence (expected or not) that:</a:t>
            </a:r>
          </a:p>
          <a:p>
            <a:r>
              <a:rPr lang="en-GB" sz="2000" dirty="0" smtClean="0"/>
              <a:t>Results in death</a:t>
            </a:r>
          </a:p>
          <a:p>
            <a:r>
              <a:rPr lang="en-GB" sz="2000" dirty="0"/>
              <a:t>Is life </a:t>
            </a:r>
            <a:r>
              <a:rPr lang="en-GB" sz="2000" dirty="0" smtClean="0"/>
              <a:t>threatening</a:t>
            </a:r>
            <a:endParaRPr lang="en-GB" sz="2000" dirty="0"/>
          </a:p>
          <a:p>
            <a:r>
              <a:rPr lang="en-GB" sz="2000" dirty="0"/>
              <a:t>Requires </a:t>
            </a:r>
            <a:r>
              <a:rPr lang="en-GB" sz="2000" dirty="0" smtClean="0"/>
              <a:t>hospitalisation / prolongation </a:t>
            </a:r>
            <a:r>
              <a:rPr lang="en-GB" sz="2000" dirty="0"/>
              <a:t>of existing hospitalisation</a:t>
            </a:r>
          </a:p>
          <a:p>
            <a:r>
              <a:rPr lang="en-GB" sz="2000" dirty="0"/>
              <a:t>Results in persistent /</a:t>
            </a:r>
            <a:r>
              <a:rPr lang="en-GB" sz="2000" dirty="0" smtClean="0"/>
              <a:t> significant </a:t>
            </a:r>
            <a:r>
              <a:rPr lang="en-GB" sz="2000" dirty="0"/>
              <a:t>disability /</a:t>
            </a:r>
            <a:r>
              <a:rPr lang="en-GB" sz="2000" dirty="0" smtClean="0"/>
              <a:t> incapacity</a:t>
            </a:r>
          </a:p>
          <a:p>
            <a:endParaRPr lang="en-GB" sz="1200" dirty="0"/>
          </a:p>
          <a:p>
            <a:pPr marL="0" indent="0">
              <a:buNone/>
            </a:pPr>
            <a:endParaRPr lang="en-GB" sz="1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sz="2800" dirty="0" smtClean="0"/>
              <a:t>Trial Manager / CI must be notified within 24 hours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800" dirty="0" smtClean="0"/>
              <a:t>of site being made aware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800" dirty="0" smtClean="0"/>
              <a:t>SAE reported using SOHO 66: </a:t>
            </a:r>
            <a:r>
              <a:rPr lang="en-GB" sz="2800" dirty="0" smtClean="0">
                <a:solidFill>
                  <a:srgbClr val="FF0000"/>
                </a:solidFill>
              </a:rPr>
              <a:t>Fax: 0191 580 1106</a:t>
            </a:r>
          </a:p>
        </p:txBody>
      </p:sp>
    </p:spTree>
    <p:extLst>
      <p:ext uri="{BB962C8B-B14F-4D97-AF65-F5344CB8AC3E}">
        <p14:creationId xmlns:p14="http://schemas.microsoft.com/office/powerpoint/2010/main" val="384202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GP Linkage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5" y="1438275"/>
            <a:ext cx="8267700" cy="5648325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GB" b="1" dirty="0" smtClean="0"/>
              <a:t>Aim: </a:t>
            </a:r>
            <a:r>
              <a:rPr lang="en-GB" dirty="0" smtClean="0"/>
              <a:t>To collect primary health care usage data to support weekly returns / STAR data / questionnaires / post-operative follow up calls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300" dirty="0" smtClean="0"/>
              <a:t>Collected after 24 month follow up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300" dirty="0"/>
              <a:t>C</a:t>
            </a:r>
            <a:r>
              <a:rPr lang="en-GB" sz="2300" dirty="0" smtClean="0"/>
              <a:t>overs 24 month enrolment + 6 months prior to recruitment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300" dirty="0" smtClean="0"/>
              <a:t>Data collection arranged with GP via NCTU / LCRN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12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300" dirty="0" smtClean="0"/>
              <a:t>Data to be collected: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800" dirty="0" smtClean="0"/>
              <a:t>        - Adverse Events*</a:t>
            </a:r>
          </a:p>
          <a:p>
            <a:pPr marL="0" indent="0">
              <a:buNone/>
            </a:pPr>
            <a:r>
              <a:rPr lang="en-GB" sz="1800" dirty="0" smtClean="0"/>
              <a:t>        - Attendance to GP / walk in clinic / A&amp;E*</a:t>
            </a:r>
          </a:p>
          <a:p>
            <a:pPr marL="0" indent="0">
              <a:buNone/>
            </a:pPr>
            <a:r>
              <a:rPr lang="en-GB" sz="1800" dirty="0" smtClean="0"/>
              <a:t>        - Hospitalisations / emergency referrals*</a:t>
            </a:r>
          </a:p>
          <a:p>
            <a:pPr marL="0" indent="0">
              <a:buNone/>
            </a:pPr>
            <a:r>
              <a:rPr lang="en-GB" sz="1800" dirty="0" smtClean="0"/>
              <a:t>        - Prescriptions issued*</a:t>
            </a:r>
          </a:p>
          <a:p>
            <a:pPr marL="0" indent="0">
              <a:buNone/>
            </a:pPr>
            <a:r>
              <a:rPr lang="en-GB" sz="1800" dirty="0" smtClean="0"/>
              <a:t>        - Any additional interventions*</a:t>
            </a:r>
          </a:p>
          <a:p>
            <a:pPr marL="0" indent="0">
              <a:buNone/>
            </a:pPr>
            <a:endParaRPr lang="en-GB" sz="500" dirty="0"/>
          </a:p>
          <a:p>
            <a:pPr marL="0" indent="0">
              <a:buNone/>
            </a:pPr>
            <a:r>
              <a:rPr lang="en-GB" sz="1800" dirty="0" smtClean="0"/>
              <a:t>*due to sore throat or related event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57097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76" y="1333502"/>
            <a:ext cx="7697788" cy="3421063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 smtClean="0"/>
              <a:t>Anything not covered today will be covered in more detail at your Site Initiation Visit</a:t>
            </a:r>
          </a:p>
          <a:p>
            <a:pPr marL="0" indent="0" algn="ctr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dirty="0" smtClean="0"/>
              <a:t>For further information please contact:</a:t>
            </a:r>
          </a:p>
          <a:p>
            <a:pPr marL="0" indent="0">
              <a:buNone/>
            </a:pPr>
            <a:endParaRPr lang="en-GB" sz="1000" dirty="0" smtClean="0"/>
          </a:p>
          <a:p>
            <a:pPr marL="0" indent="0">
              <a:buNone/>
            </a:pPr>
            <a:r>
              <a:rPr lang="en-GB" dirty="0" smtClean="0"/>
              <a:t>Isabel Rubie (Trial Manager)</a:t>
            </a:r>
          </a:p>
          <a:p>
            <a:pPr marL="0" indent="0">
              <a:buNone/>
            </a:pPr>
            <a:r>
              <a:rPr lang="en-GB" dirty="0" smtClean="0"/>
              <a:t>Newcastle Clinical Trials Unit</a:t>
            </a:r>
          </a:p>
          <a:p>
            <a:pPr marL="0" indent="0">
              <a:buNone/>
            </a:pPr>
            <a:r>
              <a:rPr lang="en-GB" dirty="0" smtClean="0"/>
              <a:t>Telephone: 0191 208 7252</a:t>
            </a:r>
          </a:p>
          <a:p>
            <a:pPr marL="0" indent="0">
              <a:buNone/>
            </a:pPr>
            <a:r>
              <a:rPr lang="en-GB" dirty="0" smtClean="0"/>
              <a:t>Email: </a:t>
            </a:r>
            <a:r>
              <a:rPr lang="en-GB" dirty="0" smtClean="0">
                <a:hlinkClick r:id="rId3"/>
              </a:rPr>
              <a:t>isabel.rubie@newcastle.ac.uk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Fax: 0191 222 8901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8150" y="5812274"/>
            <a:ext cx="8401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3366"/>
                </a:solidFill>
              </a:rPr>
              <a:t>This project was funded by the National Institute for Health Research </a:t>
            </a:r>
            <a:r>
              <a:rPr lang="en-GB" sz="1200" dirty="0" smtClean="0">
                <a:solidFill>
                  <a:srgbClr val="003366"/>
                </a:solidFill>
              </a:rPr>
              <a:t>(NIHR) Heath Technology Assessment (HTA Programme (project </a:t>
            </a:r>
            <a:r>
              <a:rPr lang="en-GB" sz="1200" dirty="0">
                <a:solidFill>
                  <a:srgbClr val="003366"/>
                </a:solidFill>
              </a:rPr>
              <a:t>number </a:t>
            </a:r>
            <a:r>
              <a:rPr lang="en-GB" sz="1200" dirty="0" smtClean="0">
                <a:solidFill>
                  <a:srgbClr val="003366"/>
                </a:solidFill>
              </a:rPr>
              <a:t>12/146/06). The </a:t>
            </a:r>
            <a:r>
              <a:rPr lang="en-GB" sz="1200" dirty="0">
                <a:solidFill>
                  <a:srgbClr val="003366"/>
                </a:solidFill>
              </a:rPr>
              <a:t>views and opinions expressed therein are those of the authors and do not necessarily reflect those of the </a:t>
            </a:r>
            <a:r>
              <a:rPr lang="en-GB" sz="1200" dirty="0" smtClean="0">
                <a:solidFill>
                  <a:srgbClr val="003366"/>
                </a:solidFill>
              </a:rPr>
              <a:t>HTA, </a:t>
            </a:r>
            <a:r>
              <a:rPr lang="en-GB" sz="1200" dirty="0">
                <a:solidFill>
                  <a:srgbClr val="003366"/>
                </a:solidFill>
              </a:rPr>
              <a:t>NIHR, NHS or the Department of Health</a:t>
            </a:r>
            <a:r>
              <a:rPr lang="en-GB" sz="1200" dirty="0" smtClean="0">
                <a:solidFill>
                  <a:srgbClr val="003366"/>
                </a:solidFill>
              </a:rPr>
              <a:t>.</a:t>
            </a:r>
            <a:endParaRPr lang="en-GB" sz="12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06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Phases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751" y="2066927"/>
            <a:ext cx="7697788" cy="3421063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n-GB" sz="3500" dirty="0" smtClean="0"/>
              <a:t>Feasibility Study</a:t>
            </a:r>
          </a:p>
          <a:p>
            <a:pPr marL="514350" indent="-514350">
              <a:buAutoNum type="arabicParenR"/>
            </a:pPr>
            <a:endParaRPr lang="en-GB" sz="3500" dirty="0" smtClean="0"/>
          </a:p>
          <a:p>
            <a:pPr marL="514350" indent="-514350">
              <a:buFontTx/>
              <a:buAutoNum type="arabicParenR"/>
            </a:pPr>
            <a:r>
              <a:rPr lang="en-GB" sz="3500" dirty="0"/>
              <a:t>Internal </a:t>
            </a:r>
            <a:r>
              <a:rPr lang="en-GB" sz="3500" dirty="0" smtClean="0"/>
              <a:t>Pilot</a:t>
            </a:r>
          </a:p>
          <a:p>
            <a:pPr marL="514350" indent="-514350">
              <a:buFontTx/>
              <a:buAutoNum type="arabicParenR"/>
            </a:pPr>
            <a:endParaRPr lang="en-GB" sz="3500" dirty="0" smtClean="0"/>
          </a:p>
          <a:p>
            <a:pPr marL="514350" indent="-514350">
              <a:buFontTx/>
              <a:buAutoNum type="arabicParenR"/>
            </a:pPr>
            <a:r>
              <a:rPr lang="en-GB" sz="3500" dirty="0"/>
              <a:t>Main Trial</a:t>
            </a:r>
          </a:p>
          <a:p>
            <a:pPr marL="514350" indent="-514350">
              <a:buFontTx/>
              <a:buAutoNum type="arabicParenR"/>
            </a:pPr>
            <a:endParaRPr lang="en-GB" sz="3000" dirty="0"/>
          </a:p>
          <a:p>
            <a:pPr marL="514350" indent="-514350">
              <a:buAutoNum type="arabicParenR"/>
            </a:pPr>
            <a:endParaRPr lang="en-GB" sz="3000" dirty="0" smtClean="0"/>
          </a:p>
          <a:p>
            <a:pPr marL="0" indent="0">
              <a:buNone/>
            </a:pPr>
            <a:endParaRPr lang="en-GB" sz="3000" dirty="0" smtClean="0"/>
          </a:p>
        </p:txBody>
      </p:sp>
    </p:spTree>
    <p:extLst>
      <p:ext uri="{BB962C8B-B14F-4D97-AF65-F5344CB8AC3E}">
        <p14:creationId xmlns:p14="http://schemas.microsoft.com/office/powerpoint/2010/main" val="85644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Feasibility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856" y="1926631"/>
            <a:ext cx="7697788" cy="1172169"/>
          </a:xfrm>
        </p:spPr>
        <p:txBody>
          <a:bodyPr/>
          <a:lstStyle/>
          <a:p>
            <a:r>
              <a:rPr lang="en-GB" sz="3000" dirty="0"/>
              <a:t>Feasibility study recruitment</a:t>
            </a:r>
          </a:p>
          <a:p>
            <a:pPr marL="0" indent="0">
              <a:buNone/>
            </a:pPr>
            <a:r>
              <a:rPr lang="en-GB" sz="3000" i="1" dirty="0"/>
              <a:t>1</a:t>
            </a:r>
            <a:r>
              <a:rPr lang="en-GB" sz="3000" i="1" baseline="30000" dirty="0"/>
              <a:t>st</a:t>
            </a:r>
            <a:r>
              <a:rPr lang="en-GB" sz="3000" i="1" dirty="0"/>
              <a:t> July 2014 – 30</a:t>
            </a:r>
            <a:r>
              <a:rPr lang="en-GB" sz="3000" i="1" baseline="30000" dirty="0"/>
              <a:t>th</a:t>
            </a:r>
            <a:r>
              <a:rPr lang="en-GB" sz="3000" i="1" dirty="0"/>
              <a:t> November 2014</a:t>
            </a:r>
          </a:p>
          <a:p>
            <a:pPr marL="0" indent="0">
              <a:buNone/>
            </a:pPr>
            <a:endParaRPr lang="en-GB" sz="3000" dirty="0" smtClean="0"/>
          </a:p>
          <a:p>
            <a:endParaRPr lang="en-GB" sz="3000" dirty="0"/>
          </a:p>
        </p:txBody>
      </p:sp>
      <p:pic>
        <p:nvPicPr>
          <p:cNvPr id="2052" name="Picture 4" descr="\\tower7\home40\nir18\My Pictures\Photo_sel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" y="3996871"/>
            <a:ext cx="2005013" cy="183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\\tower7\home40\nir18\My Pictures\kati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7" y="1219200"/>
            <a:ext cx="1706500" cy="213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11400" y="4220528"/>
            <a:ext cx="6642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003366"/>
                </a:solidFill>
              </a:rPr>
              <a:t>Qualitative &amp; Cognitive Interviews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700" dirty="0">
                <a:solidFill>
                  <a:srgbClr val="003366"/>
                </a:solidFill>
              </a:rPr>
              <a:t>15 ENT patients, 20 ENT staff, 10 GPs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 smtClean="0">
                <a:solidFill>
                  <a:srgbClr val="003366"/>
                </a:solidFill>
              </a:rPr>
              <a:t>Multi-centre</a:t>
            </a:r>
            <a:endParaRPr lang="en-GB" sz="30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8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Study Summary – NATTINA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41350" y="1641477"/>
            <a:ext cx="7988300" cy="5019673"/>
          </a:xfrm>
        </p:spPr>
        <p:txBody>
          <a:bodyPr/>
          <a:lstStyle/>
          <a:p>
            <a:r>
              <a:rPr lang="en-GB" sz="3000" dirty="0" smtClean="0"/>
              <a:t>Multi-centre</a:t>
            </a:r>
          </a:p>
          <a:p>
            <a:endParaRPr lang="en-GB" sz="1000" dirty="0" smtClean="0"/>
          </a:p>
          <a:p>
            <a:r>
              <a:rPr lang="en-GB" sz="3000" dirty="0" smtClean="0"/>
              <a:t>Randomised controlled surgical trial</a:t>
            </a:r>
          </a:p>
          <a:p>
            <a:endParaRPr lang="en-GB" sz="1000" dirty="0" smtClean="0"/>
          </a:p>
          <a:p>
            <a:r>
              <a:rPr lang="en-GB" sz="3000" dirty="0" smtClean="0"/>
              <a:t>Tonsillectomy vs conservative management </a:t>
            </a:r>
          </a:p>
          <a:p>
            <a:pPr marL="0" indent="0">
              <a:buNone/>
            </a:pPr>
            <a:r>
              <a:rPr lang="en-GB" sz="3000" dirty="0"/>
              <a:t> </a:t>
            </a:r>
            <a:r>
              <a:rPr lang="en-GB" sz="3000" dirty="0" smtClean="0"/>
              <a:t>        - 1:1 ratio</a:t>
            </a:r>
          </a:p>
          <a:p>
            <a:pPr marL="0" indent="0">
              <a:buNone/>
            </a:pPr>
            <a:endParaRPr lang="en-GB" sz="1000" dirty="0" smtClean="0"/>
          </a:p>
          <a:p>
            <a:r>
              <a:rPr lang="en-GB" sz="3000" dirty="0" smtClean="0"/>
              <a:t>Recruitment target:</a:t>
            </a:r>
          </a:p>
          <a:p>
            <a:pPr marL="0" indent="0">
              <a:buNone/>
            </a:pPr>
            <a:r>
              <a:rPr lang="en-GB" sz="3000" dirty="0" smtClean="0"/>
              <a:t>         - Internal Pilot - 72 patients (6 months)</a:t>
            </a:r>
          </a:p>
          <a:p>
            <a:pPr marL="0" indent="0">
              <a:buNone/>
            </a:pPr>
            <a:r>
              <a:rPr lang="en-GB" sz="3000" dirty="0" smtClean="0"/>
              <a:t>         - Main Trial - 528 patients (18 months)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901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Sites</a:t>
            </a:r>
            <a:endParaRPr lang="en-GB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49" y="471488"/>
            <a:ext cx="4701145" cy="5916612"/>
          </a:xfrm>
          <a:prstGeom prst="rect">
            <a:avLst/>
          </a:prstGeom>
          <a:solidFill>
            <a:srgbClr val="99FFCC"/>
          </a:solidFill>
          <a:ln>
            <a:noFill/>
          </a:ln>
          <a:ex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30" y="3975098"/>
            <a:ext cx="2286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30" y="3700457"/>
            <a:ext cx="2286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8" y="4679949"/>
            <a:ext cx="2286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26" y="5189538"/>
            <a:ext cx="2286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242" y="2566980"/>
            <a:ext cx="2286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24" y="2212973"/>
            <a:ext cx="2286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6" y="1757362"/>
            <a:ext cx="2286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56" y="3095625"/>
            <a:ext cx="4000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16478" y="1441489"/>
            <a:ext cx="20372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>
                <a:solidFill>
                  <a:srgbClr val="003366"/>
                </a:solidFill>
              </a:rPr>
              <a:t>Aberdeen</a:t>
            </a:r>
            <a:endParaRPr lang="en-GB" sz="3000" dirty="0">
              <a:solidFill>
                <a:srgbClr val="0033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3929" y="2409043"/>
            <a:ext cx="18796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>
                <a:solidFill>
                  <a:srgbClr val="003366"/>
                </a:solidFill>
              </a:rPr>
              <a:t>Glasgow</a:t>
            </a:r>
            <a:endParaRPr lang="en-GB" sz="3000" dirty="0">
              <a:solidFill>
                <a:srgbClr val="0033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04854" y="1828952"/>
            <a:ext cx="17528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>
                <a:solidFill>
                  <a:srgbClr val="003366"/>
                </a:solidFill>
              </a:rPr>
              <a:t>Dundee</a:t>
            </a:r>
            <a:endParaRPr lang="en-GB" sz="3000" dirty="0">
              <a:solidFill>
                <a:srgbClr val="0033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40304" y="2686042"/>
            <a:ext cx="25126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>
                <a:solidFill>
                  <a:srgbClr val="003366"/>
                </a:solidFill>
              </a:rPr>
              <a:t>Newcastle</a:t>
            </a:r>
            <a:endParaRPr lang="en-GB" sz="3000" dirty="0">
              <a:solidFill>
                <a:srgbClr val="0033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32986" y="3079010"/>
            <a:ext cx="31064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>
                <a:solidFill>
                  <a:srgbClr val="003366"/>
                </a:solidFill>
              </a:rPr>
              <a:t>Sunderland</a:t>
            </a:r>
            <a:endParaRPr lang="en-GB" sz="3000" dirty="0">
              <a:solidFill>
                <a:srgbClr val="0033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06691" y="3633008"/>
            <a:ext cx="11915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>
                <a:solidFill>
                  <a:srgbClr val="003366"/>
                </a:solidFill>
              </a:rPr>
              <a:t>York</a:t>
            </a:r>
            <a:endParaRPr lang="en-GB" sz="3000" dirty="0">
              <a:solidFill>
                <a:srgbClr val="0033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55235" y="4635540"/>
            <a:ext cx="23900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>
                <a:solidFill>
                  <a:srgbClr val="003366"/>
                </a:solidFill>
              </a:rPr>
              <a:t>Birmingham</a:t>
            </a:r>
            <a:endParaRPr lang="en-GB" sz="3000" dirty="0">
              <a:solidFill>
                <a:srgbClr val="00336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90902" y="3812382"/>
            <a:ext cx="187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>
                <a:solidFill>
                  <a:srgbClr val="003366"/>
                </a:solidFill>
              </a:rPr>
              <a:t>Bradford</a:t>
            </a:r>
            <a:endParaRPr lang="en-GB" sz="3000" dirty="0">
              <a:solidFill>
                <a:srgbClr val="00336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07524" y="5090491"/>
            <a:ext cx="16079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>
                <a:solidFill>
                  <a:srgbClr val="003366"/>
                </a:solidFill>
              </a:rPr>
              <a:t>London</a:t>
            </a:r>
            <a:endParaRPr lang="en-GB" sz="3000" dirty="0">
              <a:solidFill>
                <a:srgbClr val="003366"/>
              </a:solidFill>
            </a:endParaRPr>
          </a:p>
        </p:txBody>
      </p:sp>
      <p:sp>
        <p:nvSpPr>
          <p:cNvPr id="3089" name="Oval 3088"/>
          <p:cNvSpPr/>
          <p:nvPr/>
        </p:nvSpPr>
        <p:spPr>
          <a:xfrm>
            <a:off x="6686235" y="1574799"/>
            <a:ext cx="425765" cy="380339"/>
          </a:xfrm>
          <a:prstGeom prst="ellipse">
            <a:avLst/>
          </a:prstGeom>
          <a:solidFill>
            <a:srgbClr val="9999FF"/>
          </a:solidFill>
          <a:ln w="15875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90" name="TextBox 3089"/>
          <p:cNvSpPr txBox="1"/>
          <p:nvPr/>
        </p:nvSpPr>
        <p:spPr>
          <a:xfrm>
            <a:off x="6710508" y="1498281"/>
            <a:ext cx="3122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rgbClr val="003366"/>
                </a:solidFill>
              </a:rPr>
              <a:t>2</a:t>
            </a:r>
          </a:p>
        </p:txBody>
      </p:sp>
      <p:sp>
        <p:nvSpPr>
          <p:cNvPr id="60" name="Oval 59"/>
          <p:cNvSpPr/>
          <p:nvPr/>
        </p:nvSpPr>
        <p:spPr>
          <a:xfrm>
            <a:off x="6853698" y="2715286"/>
            <a:ext cx="425765" cy="380339"/>
          </a:xfrm>
          <a:prstGeom prst="ellipse">
            <a:avLst/>
          </a:prstGeom>
          <a:solidFill>
            <a:srgbClr val="99FFCC"/>
          </a:solidFill>
          <a:ln w="15875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/>
          <p:cNvSpPr/>
          <p:nvPr/>
        </p:nvSpPr>
        <p:spPr>
          <a:xfrm>
            <a:off x="7279463" y="3165839"/>
            <a:ext cx="425765" cy="380339"/>
          </a:xfrm>
          <a:prstGeom prst="ellipse">
            <a:avLst/>
          </a:prstGeom>
          <a:solidFill>
            <a:srgbClr val="99FFCC"/>
          </a:solidFill>
          <a:ln w="15875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/>
          <p:cNvSpPr/>
          <p:nvPr/>
        </p:nvSpPr>
        <p:spPr>
          <a:xfrm>
            <a:off x="6126832" y="3748412"/>
            <a:ext cx="425765" cy="380339"/>
          </a:xfrm>
          <a:prstGeom prst="ellipse">
            <a:avLst/>
          </a:prstGeom>
          <a:solidFill>
            <a:srgbClr val="9999FF"/>
          </a:solidFill>
          <a:ln w="15875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/>
          <p:cNvSpPr/>
          <p:nvPr/>
        </p:nvSpPr>
        <p:spPr>
          <a:xfrm>
            <a:off x="7202608" y="5189538"/>
            <a:ext cx="425765" cy="380339"/>
          </a:xfrm>
          <a:prstGeom prst="ellipse">
            <a:avLst/>
          </a:prstGeom>
          <a:solidFill>
            <a:srgbClr val="FF9966"/>
          </a:solidFill>
          <a:ln w="15875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/>
          <p:cNvSpPr/>
          <p:nvPr/>
        </p:nvSpPr>
        <p:spPr>
          <a:xfrm>
            <a:off x="2467324" y="1915781"/>
            <a:ext cx="425765" cy="380339"/>
          </a:xfrm>
          <a:prstGeom prst="ellipse">
            <a:avLst/>
          </a:prstGeom>
          <a:solidFill>
            <a:srgbClr val="99FFCC"/>
          </a:solidFill>
          <a:ln w="15875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/>
          <p:cNvSpPr/>
          <p:nvPr/>
        </p:nvSpPr>
        <p:spPr>
          <a:xfrm>
            <a:off x="1768164" y="2424766"/>
            <a:ext cx="425765" cy="380339"/>
          </a:xfrm>
          <a:prstGeom prst="ellipse">
            <a:avLst/>
          </a:prstGeom>
          <a:solidFill>
            <a:srgbClr val="9999FF"/>
          </a:solidFill>
          <a:ln w="15875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/>
          <p:cNvSpPr/>
          <p:nvPr/>
        </p:nvSpPr>
        <p:spPr>
          <a:xfrm>
            <a:off x="2752437" y="3899211"/>
            <a:ext cx="425765" cy="380339"/>
          </a:xfrm>
          <a:prstGeom prst="ellipse">
            <a:avLst/>
          </a:prstGeom>
          <a:solidFill>
            <a:srgbClr val="FF9966"/>
          </a:solidFill>
          <a:ln w="15875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/>
          <p:cNvSpPr/>
          <p:nvPr/>
        </p:nvSpPr>
        <p:spPr>
          <a:xfrm>
            <a:off x="2229470" y="4696790"/>
            <a:ext cx="425765" cy="380339"/>
          </a:xfrm>
          <a:prstGeom prst="ellipse">
            <a:avLst/>
          </a:prstGeom>
          <a:solidFill>
            <a:srgbClr val="FF9966"/>
          </a:solidFill>
          <a:ln w="15875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>
            <a:off x="6899117" y="2659233"/>
            <a:ext cx="3122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003366"/>
                </a:solidFill>
              </a:rPr>
              <a:t>1</a:t>
            </a:r>
            <a:endParaRPr lang="en-GB" sz="2600" dirty="0">
              <a:solidFill>
                <a:srgbClr val="003366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315437" y="3109786"/>
            <a:ext cx="3122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003366"/>
                </a:solidFill>
              </a:rPr>
              <a:t>1</a:t>
            </a:r>
            <a:endParaRPr lang="en-GB" sz="2600" dirty="0">
              <a:solidFill>
                <a:srgbClr val="003366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499106" y="1859729"/>
            <a:ext cx="3122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003366"/>
                </a:solidFill>
              </a:rPr>
              <a:t>1</a:t>
            </a:r>
            <a:endParaRPr lang="en-GB" sz="2600" dirty="0">
              <a:solidFill>
                <a:srgbClr val="003366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808488" y="2368713"/>
            <a:ext cx="3122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rgbClr val="003366"/>
                </a:solidFill>
              </a:rPr>
              <a:t>2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157551" y="3691385"/>
            <a:ext cx="3122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rgbClr val="003366"/>
                </a:solidFill>
              </a:rPr>
              <a:t>2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788026" y="3843158"/>
            <a:ext cx="3122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003366"/>
                </a:solidFill>
              </a:rPr>
              <a:t>3</a:t>
            </a:r>
            <a:endParaRPr lang="en-GB" sz="2600" dirty="0">
              <a:solidFill>
                <a:srgbClr val="003366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272996" y="4648980"/>
            <a:ext cx="3122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003366"/>
                </a:solidFill>
              </a:rPr>
              <a:t>3</a:t>
            </a:r>
            <a:endParaRPr lang="en-GB" sz="2600" dirty="0">
              <a:solidFill>
                <a:srgbClr val="003366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246898" y="5133485"/>
            <a:ext cx="3122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003366"/>
                </a:solidFill>
              </a:rPr>
              <a:t>3</a:t>
            </a:r>
            <a:endParaRPr lang="en-GB" sz="26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15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450" y="1433025"/>
            <a:ext cx="8375650" cy="5029199"/>
          </a:xfrm>
        </p:spPr>
        <p:txBody>
          <a:bodyPr/>
          <a:lstStyle/>
          <a:p>
            <a:r>
              <a:rPr lang="en-GB" dirty="0" smtClean="0"/>
              <a:t>       Set up:</a:t>
            </a:r>
          </a:p>
          <a:p>
            <a:pPr marL="0" indent="0">
              <a:buNone/>
              <a:tabLst>
                <a:tab pos="533400" algn="l"/>
                <a:tab pos="812800" algn="l"/>
              </a:tabLst>
            </a:pPr>
            <a:r>
              <a:rPr lang="en-GB" i="1" dirty="0" smtClean="0"/>
              <a:t>      November 2014 - December 2014</a:t>
            </a:r>
          </a:p>
          <a:p>
            <a:pPr marL="0" indent="0">
              <a:buNone/>
            </a:pPr>
            <a:endParaRPr lang="en-GB" sz="1500" i="1" dirty="0" smtClean="0"/>
          </a:p>
          <a:p>
            <a:r>
              <a:rPr lang="en-GB" dirty="0" smtClean="0"/>
              <a:t>       Set up:</a:t>
            </a:r>
          </a:p>
          <a:p>
            <a:pPr marL="0" indent="0">
              <a:buNone/>
            </a:pPr>
            <a:r>
              <a:rPr lang="en-GB" i="1" dirty="0"/>
              <a:t> </a:t>
            </a:r>
            <a:r>
              <a:rPr lang="en-GB" i="1" dirty="0" smtClean="0"/>
              <a:t>     December 2014 - January 2015</a:t>
            </a:r>
          </a:p>
          <a:p>
            <a:pPr marL="0" indent="0">
              <a:buNone/>
            </a:pPr>
            <a:endParaRPr lang="en-GB" sz="1500" i="1" dirty="0" smtClean="0"/>
          </a:p>
          <a:p>
            <a:r>
              <a:rPr lang="en-GB" dirty="0" smtClean="0"/>
              <a:t> Internal Pilot recruitment ends </a:t>
            </a:r>
            <a:r>
              <a:rPr lang="en-GB" i="1" dirty="0" smtClean="0"/>
              <a:t>31</a:t>
            </a:r>
            <a:r>
              <a:rPr lang="en-GB" i="1" baseline="30000" dirty="0" smtClean="0"/>
              <a:t>st</a:t>
            </a:r>
            <a:r>
              <a:rPr lang="en-GB" i="1" dirty="0" smtClean="0"/>
              <a:t> May 2015</a:t>
            </a:r>
          </a:p>
          <a:p>
            <a:pPr marL="0" indent="0">
              <a:buNone/>
            </a:pPr>
            <a:endParaRPr lang="en-GB" sz="1500" i="1" dirty="0" smtClean="0"/>
          </a:p>
          <a:p>
            <a:pPr>
              <a:tabLst>
                <a:tab pos="1257300" algn="l"/>
              </a:tabLst>
            </a:pPr>
            <a:r>
              <a:rPr lang="en-GB" dirty="0" smtClean="0"/>
              <a:t>       Set up: </a:t>
            </a:r>
          </a:p>
          <a:p>
            <a:pPr marL="0" indent="0">
              <a:buNone/>
            </a:pPr>
            <a:r>
              <a:rPr lang="en-GB" i="1" dirty="0"/>
              <a:t> </a:t>
            </a:r>
            <a:r>
              <a:rPr lang="en-GB" i="1" dirty="0" smtClean="0"/>
              <a:t>    June 2015</a:t>
            </a:r>
          </a:p>
          <a:p>
            <a:pPr marL="0" indent="0">
              <a:buNone/>
            </a:pPr>
            <a:endParaRPr lang="en-GB" sz="1500" i="1" dirty="0" smtClean="0"/>
          </a:p>
          <a:p>
            <a:r>
              <a:rPr lang="en-GB" dirty="0" smtClean="0"/>
              <a:t> Main Trial recruitment ends 31</a:t>
            </a:r>
            <a:r>
              <a:rPr lang="en-GB" baseline="30000" dirty="0" smtClean="0"/>
              <a:t>st</a:t>
            </a:r>
            <a:r>
              <a:rPr lang="en-GB" dirty="0" smtClean="0"/>
              <a:t> </a:t>
            </a:r>
            <a:r>
              <a:rPr lang="en-GB" i="1" dirty="0" smtClean="0"/>
              <a:t>December 2016</a:t>
            </a:r>
          </a:p>
        </p:txBody>
      </p:sp>
      <p:pic>
        <p:nvPicPr>
          <p:cNvPr id="2050" name="Picture 2" descr="H:\My Pictures\thCA72VWX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17" y="180975"/>
            <a:ext cx="698432" cy="87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880567" y="1473645"/>
            <a:ext cx="425765" cy="380339"/>
          </a:xfrm>
          <a:prstGeom prst="ellipse">
            <a:avLst/>
          </a:prstGeom>
          <a:solidFill>
            <a:srgbClr val="99FFCC"/>
          </a:solidFill>
          <a:ln w="15875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912349" y="1417593"/>
            <a:ext cx="3122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003366"/>
                </a:solidFill>
              </a:rPr>
              <a:t>1</a:t>
            </a:r>
            <a:endParaRPr lang="en-GB" sz="2600" dirty="0">
              <a:solidFill>
                <a:srgbClr val="003366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55596" y="2618565"/>
            <a:ext cx="425765" cy="380339"/>
          </a:xfrm>
          <a:prstGeom prst="ellipse">
            <a:avLst/>
          </a:prstGeom>
          <a:solidFill>
            <a:srgbClr val="9999FF"/>
          </a:solidFill>
          <a:ln w="15875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895920" y="2562512"/>
            <a:ext cx="3122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rgbClr val="003366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857003" y="4555333"/>
            <a:ext cx="425765" cy="380339"/>
          </a:xfrm>
          <a:prstGeom prst="ellipse">
            <a:avLst/>
          </a:prstGeom>
          <a:solidFill>
            <a:srgbClr val="FF9966"/>
          </a:solidFill>
          <a:ln w="15875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2592" y="4499280"/>
            <a:ext cx="3122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003366"/>
                </a:solidFill>
              </a:rPr>
              <a:t>3</a:t>
            </a:r>
            <a:endParaRPr lang="en-GB" sz="26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07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Primary Objective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26" y="1943102"/>
            <a:ext cx="8620124" cy="3421063"/>
          </a:xfrm>
        </p:spPr>
        <p:txBody>
          <a:bodyPr/>
          <a:lstStyle/>
          <a:p>
            <a:pPr marL="0" indent="0" algn="ctr">
              <a:buNone/>
            </a:pPr>
            <a:endParaRPr lang="en-GB" sz="3000" b="1" dirty="0" smtClean="0"/>
          </a:p>
          <a:p>
            <a:pPr marL="0" indent="0" algn="ctr">
              <a:buNone/>
            </a:pPr>
            <a:r>
              <a:rPr lang="en-GB" sz="3500" dirty="0"/>
              <a:t>To compare the effectiveness </a:t>
            </a:r>
            <a:r>
              <a:rPr lang="en-GB" sz="3500" dirty="0" smtClean="0"/>
              <a:t>and </a:t>
            </a:r>
            <a:r>
              <a:rPr lang="en-GB" sz="3500" dirty="0"/>
              <a:t>efficiency of tonsillectomy versus nonsurgical management for recurrent acute </a:t>
            </a:r>
            <a:r>
              <a:rPr lang="en-GB" sz="3500" dirty="0" smtClean="0"/>
              <a:t>tonsillitis</a:t>
            </a:r>
            <a:endParaRPr lang="en-GB" sz="35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91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647827"/>
            <a:ext cx="7515224" cy="4321173"/>
          </a:xfrm>
        </p:spPr>
        <p:txBody>
          <a:bodyPr/>
          <a:lstStyle/>
          <a:p>
            <a:pPr marL="0" indent="0" algn="ctr">
              <a:buNone/>
            </a:pPr>
            <a:endParaRPr lang="en-GB" sz="3500" dirty="0"/>
          </a:p>
          <a:p>
            <a:pPr lvl="0">
              <a:spcBef>
                <a:spcPts val="1200"/>
              </a:spcBef>
              <a:spcAft>
                <a:spcPts val="1200"/>
              </a:spcAft>
              <a:buAutoNum type="arabicParenR"/>
            </a:pPr>
            <a:r>
              <a:rPr lang="en-GB" sz="3500" dirty="0" smtClean="0"/>
              <a:t>  Clinical Effectiveness</a:t>
            </a:r>
          </a:p>
          <a:p>
            <a:pPr marL="0" lv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3500" dirty="0" smtClean="0"/>
              <a:t>2)  Economic Evaluation</a:t>
            </a:r>
            <a:endParaRPr lang="en-GB" sz="3500" dirty="0"/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AutoNum type="arabicParenR" startAt="3"/>
            </a:pPr>
            <a:r>
              <a:rPr lang="en-GB" sz="3500" dirty="0" smtClean="0"/>
              <a:t>Qualitative </a:t>
            </a:r>
            <a:r>
              <a:rPr lang="en-GB" sz="3500" dirty="0"/>
              <a:t>Process </a:t>
            </a:r>
            <a:r>
              <a:rPr lang="en-GB" sz="3500" dirty="0" smtClean="0"/>
              <a:t>Evaluation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AutoNum type="arabicParenR" startAt="3"/>
            </a:pPr>
            <a:r>
              <a:rPr lang="en-GB" sz="3500" dirty="0" smtClean="0"/>
              <a:t>Future Research</a:t>
            </a:r>
            <a:endParaRPr lang="en-GB" sz="3500" dirty="0"/>
          </a:p>
          <a:p>
            <a:pPr marL="0" indent="0">
              <a:spcBef>
                <a:spcPts val="1200"/>
              </a:spcBef>
              <a:buNone/>
            </a:pPr>
            <a:r>
              <a:rPr lang="en-GB" sz="3000" dirty="0"/>
              <a:t> </a:t>
            </a:r>
          </a:p>
          <a:p>
            <a:pPr lvl="0">
              <a:buAutoNum type="arabicParenR"/>
            </a:pPr>
            <a:endParaRPr lang="en-GB" sz="1400" dirty="0"/>
          </a:p>
          <a:p>
            <a:pPr marL="0" indent="0">
              <a:buNone/>
            </a:pPr>
            <a:r>
              <a:rPr lang="en-GB" sz="1000" dirty="0"/>
              <a:t> </a:t>
            </a:r>
          </a:p>
          <a:p>
            <a:pPr marL="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733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castle Biomedicine">
  <a:themeElements>
    <a:clrScheme name="Newcastle Biomedici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ewcastle Biomedici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wcastle Biomedici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castle Biomedici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castle Biomedici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castle Biomedici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castle Biomedici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castle Biomedici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castle Biomedici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castle Biomedici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castle Biomedici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castle Biomedici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castle Biomedici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castle Biomedici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2666</TotalTime>
  <Words>895</Words>
  <Application>Microsoft Office PowerPoint</Application>
  <PresentationFormat>On-screen Show (4:3)</PresentationFormat>
  <Paragraphs>237</Paragraphs>
  <Slides>29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Newcastle Biomedicine</vt:lpstr>
      <vt:lpstr>Custom Design</vt:lpstr>
      <vt:lpstr>2_Custom Design</vt:lpstr>
      <vt:lpstr>PowerPoint Presentation</vt:lpstr>
      <vt:lpstr>Trial Management</vt:lpstr>
      <vt:lpstr>Phases</vt:lpstr>
      <vt:lpstr>Feasibility Summary</vt:lpstr>
      <vt:lpstr>Study Summary – NATTINA</vt:lpstr>
      <vt:lpstr>Sites</vt:lpstr>
      <vt:lpstr>PowerPoint Presentation</vt:lpstr>
      <vt:lpstr>Primary Objective</vt:lpstr>
      <vt:lpstr>Objectives</vt:lpstr>
      <vt:lpstr>Inclusion Criteria</vt:lpstr>
      <vt:lpstr>Exclusion Criteria</vt:lpstr>
      <vt:lpstr>PowerPoint Presentation</vt:lpstr>
      <vt:lpstr>Schedule of Events</vt:lpstr>
      <vt:lpstr>Screening</vt:lpstr>
      <vt:lpstr>Screening</vt:lpstr>
      <vt:lpstr>PowerPoint Presentation</vt:lpstr>
      <vt:lpstr>Declining Patients</vt:lpstr>
      <vt:lpstr>Consent &amp; Randomisation</vt:lpstr>
      <vt:lpstr>Consent &amp; Randomisation</vt:lpstr>
      <vt:lpstr>Weekly Alerts &amp; STARs</vt:lpstr>
      <vt:lpstr>Weekly Alerts &amp; STARs</vt:lpstr>
      <vt:lpstr>Surgery</vt:lpstr>
      <vt:lpstr>Surgery</vt:lpstr>
      <vt:lpstr>Follow-Up</vt:lpstr>
      <vt:lpstr>Follow-Up</vt:lpstr>
      <vt:lpstr>Adverse Events</vt:lpstr>
      <vt:lpstr>Serious Adverse Events</vt:lpstr>
      <vt:lpstr>GP Linkage Data</vt:lpstr>
      <vt:lpstr>Questions?</vt:lpstr>
    </vt:vector>
  </TitlesOfParts>
  <Company>The  Roundhouse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pcusers</dc:creator>
  <cp:lastModifiedBy>Isabel Rubie</cp:lastModifiedBy>
  <cp:revision>277</cp:revision>
  <cp:lastPrinted>2014-11-03T14:11:27Z</cp:lastPrinted>
  <dcterms:created xsi:type="dcterms:W3CDTF">2007-06-06T14:55:02Z</dcterms:created>
  <dcterms:modified xsi:type="dcterms:W3CDTF">2014-11-21T09:43:50Z</dcterms:modified>
</cp:coreProperties>
</file>